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9" r:id="rId2"/>
    <p:sldId id="288" r:id="rId3"/>
    <p:sldId id="276" r:id="rId4"/>
    <p:sldId id="299" r:id="rId5"/>
    <p:sldId id="301" r:id="rId6"/>
  </p:sldIdLst>
  <p:sldSz cx="12192000" cy="6858000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72">
          <p15:clr>
            <a:srgbClr val="A4A3A4"/>
          </p15:clr>
        </p15:guide>
        <p15:guide id="4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23"/>
    <a:srgbClr val="FFFFFF"/>
    <a:srgbClr val="A42F13"/>
    <a:srgbClr val="1F546B"/>
    <a:srgbClr val="000000"/>
    <a:srgbClr val="7BC7CE"/>
    <a:srgbClr val="EB765A"/>
    <a:srgbClr val="FBE384"/>
    <a:srgbClr val="F7B46A"/>
    <a:srgbClr val="348087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47368" autoAdjust="0"/>
  </p:normalViewPr>
  <p:slideViewPr>
    <p:cSldViewPr>
      <p:cViewPr varScale="1">
        <p:scale>
          <a:sx n="53" d="100"/>
          <a:sy n="53" d="100"/>
        </p:scale>
        <p:origin x="13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880"/>
        <p:guide pos="2160"/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777-498F-AEB1-563D38BB050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777-498F-AEB1-563D38BB0508}"/>
              </c:ext>
            </c:extLst>
          </c:dPt>
          <c:dLbls>
            <c:dLbl>
              <c:idx val="0"/>
              <c:layout>
                <c:manualLayout>
                  <c:x val="-0.16975308641975304"/>
                  <c:y val="3.829206676901217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3333333333333329E-2"/>
                  <c:y val="5.61206532178897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Sheet1!$B$11:$B$14</c:f>
              <c:strCache>
                <c:ptCount val="4"/>
                <c:pt idx="0">
                  <c:v>Tier 1</c:v>
                </c:pt>
                <c:pt idx="1">
                  <c:v>Tier 2</c:v>
                </c:pt>
                <c:pt idx="2">
                  <c:v>Tier 3</c:v>
                </c:pt>
                <c:pt idx="3">
                  <c:v>Tier 4</c:v>
                </c:pt>
              </c:strCache>
            </c:strRef>
          </c:cat>
          <c:val>
            <c:numRef>
              <c:f>Sheet1!$C$11:$C$14</c:f>
              <c:numCache>
                <c:formatCode>#,##0</c:formatCode>
                <c:ptCount val="4"/>
                <c:pt idx="0" formatCode="General">
                  <c:v>73</c:v>
                </c:pt>
                <c:pt idx="1">
                  <c:v>945</c:v>
                </c:pt>
                <c:pt idx="2">
                  <c:v>6102</c:v>
                </c:pt>
                <c:pt idx="3">
                  <c:v>18563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77-498F-AEB1-563D38BB05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Sheet1!$A$39:$A$43</c:f>
              <c:strCache>
                <c:ptCount val="5"/>
                <c:pt idx="0">
                  <c:v>Finance</c:v>
                </c:pt>
                <c:pt idx="1">
                  <c:v>Resources</c:v>
                </c:pt>
                <c:pt idx="2">
                  <c:v>Services</c:v>
                </c:pt>
                <c:pt idx="3">
                  <c:v>Religion</c:v>
                </c:pt>
                <c:pt idx="4">
                  <c:v>Other</c:v>
                </c:pt>
              </c:strCache>
            </c:strRef>
          </c:cat>
          <c:val>
            <c:numRef>
              <c:f>Sheet1!$B$39:$B$43</c:f>
              <c:numCache>
                <c:formatCode>General</c:formatCode>
                <c:ptCount val="5"/>
                <c:pt idx="0">
                  <c:v>524</c:v>
                </c:pt>
                <c:pt idx="1">
                  <c:v>329</c:v>
                </c:pt>
                <c:pt idx="2">
                  <c:v>719</c:v>
                </c:pt>
                <c:pt idx="3">
                  <c:v>704</c:v>
                </c:pt>
                <c:pt idx="4">
                  <c:v>537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1E-4013-87A0-B63A751E4D0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0.03626</cdr:x>
      <cdr:y>0.03814</cdr:y>
    </cdr:from>
    <cdr:to>
      <cdr:x>0.22875</cdr:x>
      <cdr:y>0.14951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8376" y="172616"/>
          <a:ext cx="158417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NZ" sz="1400" b="1" dirty="0" smtClean="0"/>
            <a:t>Total – 2,813</a:t>
          </a:r>
          <a:endParaRPr lang="en-NZ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94BAE-4BB5-469A-A41B-D6CDE580176E}" type="datetimeFigureOut">
              <a:rPr lang="en-NZ" smtClean="0"/>
              <a:t>24/04/2018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428D0-2520-4026-8D2C-070B4AE6D8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6432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00BD5-4761-4FC3-92DB-11DDD1C09E88}" type="datetimeFigureOut">
              <a:rPr lang="en-NZ" smtClean="0"/>
              <a:t>24/04/2018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46522-C387-4F2F-BCF0-871E7F5E6A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793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395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N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520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4418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951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4138" y="731838"/>
            <a:ext cx="6500812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NZ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4418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1F546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 indent="-360000">
              <a:spcBef>
                <a:spcPts val="6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79500" indent="-358775">
              <a:spcBef>
                <a:spcPts val="600"/>
              </a:spcBef>
              <a:defRPr sz="1800"/>
            </a:lvl3pPr>
            <a:lvl4pPr marL="1439863" indent="-358775">
              <a:spcBef>
                <a:spcPts val="600"/>
              </a:spcBef>
              <a:defRPr sz="1600"/>
            </a:lvl4pPr>
            <a:lvl5pPr marL="1800000" indent="-360000">
              <a:spcBef>
                <a:spcPts val="600"/>
              </a:spcBef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646029" y="3326648"/>
            <a:ext cx="144016" cy="5820139"/>
          </a:xfrm>
          <a:prstGeom prst="rect">
            <a:avLst/>
          </a:prstGeom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701179" y="6309321"/>
            <a:ext cx="40324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/>
              <a:t>Department of Internal Affairs</a:t>
            </a:r>
          </a:p>
        </p:txBody>
      </p:sp>
    </p:spTree>
    <p:extLst>
      <p:ext uri="{BB962C8B-B14F-4D97-AF65-F5344CB8AC3E}">
        <p14:creationId xmlns:p14="http://schemas.microsoft.com/office/powerpoint/2010/main" val="373523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646029" y="3327243"/>
            <a:ext cx="144016" cy="5820139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701179" y="6309321"/>
            <a:ext cx="40324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/>
              <a:t>Department of Internal Affairs</a:t>
            </a:r>
          </a:p>
        </p:txBody>
      </p:sp>
    </p:spTree>
    <p:extLst>
      <p:ext uri="{BB962C8B-B14F-4D97-AF65-F5344CB8AC3E}">
        <p14:creationId xmlns:p14="http://schemas.microsoft.com/office/powerpoint/2010/main" val="20852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1F546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rgbClr val="A42F1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646029" y="3313958"/>
            <a:ext cx="144016" cy="5820139"/>
          </a:xfrm>
          <a:prstGeom prst="rect">
            <a:avLst/>
          </a:prstGeom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701179" y="6309321"/>
            <a:ext cx="40324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/>
              <a:t>Department of Internal Affairs</a:t>
            </a:r>
          </a:p>
        </p:txBody>
      </p:sp>
    </p:spTree>
    <p:extLst>
      <p:ext uri="{BB962C8B-B14F-4D97-AF65-F5344CB8AC3E}">
        <p14:creationId xmlns:p14="http://schemas.microsoft.com/office/powerpoint/2010/main" val="403160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259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7186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615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sz="4400">
                <a:solidFill>
                  <a:srgbClr val="1F546B"/>
                </a:solidFill>
              </a:defRPr>
            </a:lvl1pPr>
          </a:lstStyle>
          <a:p>
            <a:r>
              <a:rPr lang="en-NZ" sz="4000" b="1" dirty="0">
                <a:solidFill>
                  <a:srgbClr val="1F546B"/>
                </a:solidFill>
              </a:rPr>
              <a:t>Put your heading here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 marL="360000" indent="-360000">
              <a:spcBef>
                <a:spcPts val="0"/>
              </a:spcBef>
              <a:defRPr sz="2800">
                <a:solidFill>
                  <a:srgbClr val="1F546B"/>
                </a:solidFill>
              </a:defRPr>
            </a:lvl1pPr>
            <a:lvl2pPr marL="720000" indent="-360000">
              <a:spcBef>
                <a:spcPts val="600"/>
              </a:spcBef>
              <a:buClr>
                <a:schemeClr val="bg1">
                  <a:lumMod val="50000"/>
                </a:schemeClr>
              </a:buClr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 marL="1080000" indent="-360000">
              <a:spcBef>
                <a:spcPts val="600"/>
              </a:spcBef>
              <a:defRPr sz="2000"/>
            </a:lvl3pPr>
            <a:lvl4pPr marL="1440000" indent="-360000">
              <a:spcBef>
                <a:spcPts val="600"/>
              </a:spcBef>
              <a:defRPr sz="1800"/>
            </a:lvl4pPr>
            <a:lvl5pPr marL="1800000" indent="-360000"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646029" y="3313958"/>
            <a:ext cx="144016" cy="5820139"/>
          </a:xfrm>
          <a:prstGeom prst="rect">
            <a:avLst/>
          </a:prstGeom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701179" y="6309321"/>
            <a:ext cx="40324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/>
              <a:t>Department of Internal Affairs</a:t>
            </a:r>
          </a:p>
        </p:txBody>
      </p:sp>
      <p:pic>
        <p:nvPicPr>
          <p:cNvPr id="12" name="Picture 11" descr="Typographic statements: It's all about helping make New Zealand better for New Zealanders" title="Typographic statements: It's all about helping make New Zealand better for New Zealander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40760" y="1656184"/>
            <a:ext cx="3435827" cy="36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2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a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646029" y="3313958"/>
            <a:ext cx="144016" cy="5820139"/>
          </a:xfrm>
          <a:prstGeom prst="rect">
            <a:avLst/>
          </a:prstGeom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7701179" y="6309321"/>
            <a:ext cx="40324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/>
              <a:t>Department of Internal Affairs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3983765" cy="5061358"/>
            <a:chOff x="0" y="0"/>
            <a:chExt cx="2987824" cy="5061358"/>
          </a:xfrm>
        </p:grpSpPr>
        <p:sp>
          <p:nvSpPr>
            <p:cNvPr id="8" name="TextBox 7"/>
            <p:cNvSpPr txBox="1"/>
            <p:nvPr/>
          </p:nvSpPr>
          <p:spPr>
            <a:xfrm>
              <a:off x="0" y="0"/>
              <a:ext cx="2987824" cy="369332"/>
            </a:xfrm>
            <a:prstGeom prst="rect">
              <a:avLst/>
            </a:prstGeom>
            <a:solidFill>
              <a:srgbClr val="F7B46A"/>
            </a:solidFill>
          </p:spPr>
          <p:txBody>
            <a:bodyPr wrap="square" rtlCol="0">
              <a:spAutoFit/>
            </a:bodyPr>
            <a:lstStyle/>
            <a:p>
              <a:endParaRPr lang="en-NZ" sz="1800" dirty="0"/>
            </a:p>
          </p:txBody>
        </p:sp>
        <p:pic>
          <p:nvPicPr>
            <p:cNvPr id="9" name="Picture 8" descr="Typographic statement: A clear and powerful strategy" title="Typographic statement: A clear and powerful strategy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693" y="1838644"/>
              <a:ext cx="2526438" cy="3222714"/>
            </a:xfrm>
            <a:prstGeom prst="rect">
              <a:avLst/>
            </a:prstGeom>
          </p:spPr>
        </p:pic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36235" y="274638"/>
            <a:ext cx="7132373" cy="1143000"/>
          </a:xfrm>
        </p:spPr>
        <p:txBody>
          <a:bodyPr>
            <a:normAutofit/>
          </a:bodyPr>
          <a:lstStyle/>
          <a:p>
            <a:pPr algn="l"/>
            <a:r>
              <a:rPr lang="en-NZ" sz="4000" b="1" dirty="0">
                <a:solidFill>
                  <a:srgbClr val="1F546B"/>
                </a:solidFill>
              </a:rPr>
              <a:t>Put your heading here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436235" y="1600201"/>
            <a:ext cx="7132373" cy="4525963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1F546B"/>
              </a:buClr>
              <a:buSzPct val="125000"/>
              <a:defRPr/>
            </a:lvl1pPr>
          </a:lstStyle>
          <a:p>
            <a:pPr>
              <a:spcBef>
                <a:spcPts val="600"/>
              </a:spcBef>
              <a:spcAft>
                <a:spcPts val="600"/>
              </a:spcAft>
              <a:buClr>
                <a:srgbClr val="1F546B"/>
              </a:buClr>
              <a:buSzPct val="125000"/>
            </a:pPr>
            <a:r>
              <a:rPr lang="en-NZ" sz="2800" dirty="0" err="1">
                <a:solidFill>
                  <a:srgbClr val="000000"/>
                </a:solidFill>
              </a:rPr>
              <a:t>Ulpa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porro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eatet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ducitatur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b="1" dirty="0" err="1">
                <a:solidFill>
                  <a:srgbClr val="A42F13"/>
                </a:solidFill>
              </a:rPr>
              <a:t>aut</a:t>
            </a:r>
            <a:r>
              <a:rPr lang="en-NZ" sz="2800" b="1" dirty="0">
                <a:solidFill>
                  <a:srgbClr val="A42F13"/>
                </a:solidFill>
              </a:rPr>
              <a:t> </a:t>
            </a:r>
            <a:r>
              <a:rPr lang="en-NZ" sz="2800" b="1" dirty="0" err="1">
                <a:solidFill>
                  <a:srgbClr val="A42F13"/>
                </a:solidFill>
              </a:rPr>
              <a:t>moluptatum</a:t>
            </a:r>
            <a:r>
              <a:rPr lang="en-NZ" sz="2800" dirty="0">
                <a:solidFill>
                  <a:srgbClr val="000000"/>
                </a:solidFill>
              </a:rPr>
              <a:t>, </a:t>
            </a:r>
            <a:r>
              <a:rPr lang="en-NZ" sz="2800" dirty="0" err="1">
                <a:solidFill>
                  <a:srgbClr val="000000"/>
                </a:solidFill>
              </a:rPr>
              <a:t>autatur</a:t>
            </a:r>
            <a:r>
              <a:rPr lang="en-NZ" sz="2800" dirty="0">
                <a:solidFill>
                  <a:srgbClr val="000000"/>
                </a:solidFill>
              </a:rPr>
              <a:t>, </a:t>
            </a:r>
            <a:r>
              <a:rPr lang="en-NZ" sz="2800" dirty="0" err="1">
                <a:solidFill>
                  <a:srgbClr val="000000"/>
                </a:solidFill>
              </a:rPr>
              <a:t>num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esti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quame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dolo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explacepe</a:t>
            </a:r>
            <a:r>
              <a:rPr lang="en-NZ" sz="2800" dirty="0">
                <a:solidFill>
                  <a:srgbClr val="000000"/>
                </a:solidFill>
              </a:rPr>
              <a:t> et </a:t>
            </a:r>
            <a:r>
              <a:rPr lang="en-NZ" sz="2800" dirty="0" err="1">
                <a:solidFill>
                  <a:srgbClr val="000000"/>
                </a:solidFill>
              </a:rPr>
              <a:t>landiti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1F546B"/>
              </a:buClr>
              <a:buSzPct val="125000"/>
            </a:pPr>
            <a:r>
              <a:rPr lang="en-NZ" sz="2800" dirty="0" err="1">
                <a:solidFill>
                  <a:srgbClr val="000000"/>
                </a:solidFill>
              </a:rPr>
              <a:t>Dolest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b="1" dirty="0" err="1">
                <a:solidFill>
                  <a:srgbClr val="A42F13"/>
                </a:solidFill>
              </a:rPr>
              <a:t>odipienime</a:t>
            </a:r>
            <a:r>
              <a:rPr lang="en-NZ" sz="2800" b="1" dirty="0">
                <a:solidFill>
                  <a:srgbClr val="A42F13"/>
                </a:solidFill>
              </a:rPr>
              <a:t> di </a:t>
            </a:r>
            <a:r>
              <a:rPr lang="en-NZ" sz="2800" b="1" dirty="0" err="1">
                <a:solidFill>
                  <a:srgbClr val="A42F13"/>
                </a:solidFill>
              </a:rPr>
              <a:t>cusaepre</a:t>
            </a:r>
            <a:r>
              <a:rPr lang="en-NZ" sz="2800" dirty="0">
                <a:solidFill>
                  <a:srgbClr val="000000"/>
                </a:solidFill>
              </a:rPr>
              <a:t>, </a:t>
            </a:r>
            <a:r>
              <a:rPr lang="en-NZ" sz="2800" dirty="0" err="1">
                <a:solidFill>
                  <a:srgbClr val="000000"/>
                </a:solidFill>
              </a:rPr>
              <a:t>untotatus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eum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illic</a:t>
            </a:r>
            <a:r>
              <a:rPr lang="en-NZ" sz="2800" dirty="0">
                <a:solidFill>
                  <a:srgbClr val="000000"/>
                </a:solidFill>
              </a:rPr>
              <a:t> tem </a:t>
            </a:r>
            <a:r>
              <a:rPr lang="en-NZ" sz="2800" dirty="0" err="1">
                <a:solidFill>
                  <a:srgbClr val="000000"/>
                </a:solidFill>
              </a:rPr>
              <a:t>quiatur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sam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alignisqui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sz="2800" dirty="0" err="1">
                <a:solidFill>
                  <a:srgbClr val="000000"/>
                </a:solidFill>
              </a:rPr>
              <a:t>totatur</a:t>
            </a:r>
            <a:endParaRPr lang="en-N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2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1F546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646029" y="3327243"/>
            <a:ext cx="144016" cy="5820139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7701179" y="6309321"/>
            <a:ext cx="40324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/>
              <a:t>Department of Internal Affairs</a:t>
            </a:r>
          </a:p>
        </p:txBody>
      </p:sp>
    </p:spTree>
    <p:extLst>
      <p:ext uri="{BB962C8B-B14F-4D97-AF65-F5344CB8AC3E}">
        <p14:creationId xmlns:p14="http://schemas.microsoft.com/office/powerpoint/2010/main" val="417345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1F546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634528" y="3313958"/>
            <a:ext cx="144016" cy="5820139"/>
          </a:xfrm>
          <a:prstGeom prst="rect">
            <a:avLst/>
          </a:prstGeom>
        </p:spPr>
      </p:pic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7701179" y="6309321"/>
            <a:ext cx="40324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/>
              <a:t>Department of Internal Affairs</a:t>
            </a:r>
          </a:p>
        </p:txBody>
      </p:sp>
    </p:spTree>
    <p:extLst>
      <p:ext uri="{BB962C8B-B14F-4D97-AF65-F5344CB8AC3E}">
        <p14:creationId xmlns:p14="http://schemas.microsoft.com/office/powerpoint/2010/main" val="395138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1F546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 indent="-360000">
              <a:spcBef>
                <a:spcPts val="600"/>
              </a:spcBef>
              <a:defRPr sz="2800">
                <a:solidFill>
                  <a:schemeClr val="bg1"/>
                </a:solidFill>
              </a:defRPr>
            </a:lvl1pPr>
            <a:lvl2pPr marL="720000" indent="-360000">
              <a:spcBef>
                <a:spcPts val="600"/>
              </a:spcBef>
              <a:defRPr sz="2400">
                <a:solidFill>
                  <a:schemeClr val="bg1"/>
                </a:solidFill>
              </a:defRPr>
            </a:lvl2pPr>
            <a:lvl3pPr marL="1079500" indent="-358775">
              <a:spcBef>
                <a:spcPts val="600"/>
              </a:spcBef>
              <a:defRPr sz="1800">
                <a:solidFill>
                  <a:schemeClr val="bg1"/>
                </a:solidFill>
              </a:defRPr>
            </a:lvl3pPr>
            <a:lvl4pPr marL="1439863" indent="-358775">
              <a:spcBef>
                <a:spcPts val="600"/>
              </a:spcBef>
              <a:defRPr sz="1600">
                <a:solidFill>
                  <a:schemeClr val="bg1"/>
                </a:solidFill>
              </a:defRPr>
            </a:lvl4pPr>
            <a:lvl5pPr marL="1800000" indent="-360000">
              <a:spcBef>
                <a:spcPts val="60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646029" y="3326648"/>
            <a:ext cx="144016" cy="5820139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701179" y="6309321"/>
            <a:ext cx="40324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/>
              <a:t>Department of Internal Affairs</a:t>
            </a:r>
          </a:p>
        </p:txBody>
      </p:sp>
    </p:spTree>
    <p:extLst>
      <p:ext uri="{BB962C8B-B14F-4D97-AF65-F5344CB8AC3E}">
        <p14:creationId xmlns:p14="http://schemas.microsoft.com/office/powerpoint/2010/main" val="113143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 foote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1F546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 indent="-360000">
              <a:spcBef>
                <a:spcPts val="600"/>
              </a:spcBef>
              <a:defRPr sz="2800">
                <a:solidFill>
                  <a:schemeClr val="bg1"/>
                </a:solidFill>
              </a:defRPr>
            </a:lvl1pPr>
            <a:lvl2pPr marL="720000" indent="-360000">
              <a:spcBef>
                <a:spcPts val="600"/>
              </a:spcBef>
              <a:defRPr sz="2400">
                <a:solidFill>
                  <a:schemeClr val="bg1"/>
                </a:solidFill>
              </a:defRPr>
            </a:lvl2pPr>
            <a:lvl3pPr marL="1079500" indent="-358775">
              <a:spcBef>
                <a:spcPts val="600"/>
              </a:spcBef>
              <a:defRPr sz="1800">
                <a:solidFill>
                  <a:schemeClr val="bg1"/>
                </a:solidFill>
              </a:defRPr>
            </a:lvl3pPr>
            <a:lvl4pPr marL="1439863" indent="-358775">
              <a:spcBef>
                <a:spcPts val="600"/>
              </a:spcBef>
              <a:defRPr sz="1600">
                <a:solidFill>
                  <a:schemeClr val="bg1"/>
                </a:solidFill>
              </a:defRPr>
            </a:lvl4pPr>
            <a:lvl5pPr marL="1800000" indent="-360000">
              <a:spcBef>
                <a:spcPts val="60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3515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874563" y="3322584"/>
            <a:ext cx="144016" cy="5820139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08691" y="6347725"/>
            <a:ext cx="4032448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232323"/>
                </a:solidFill>
              </a:defRPr>
            </a:lvl1pPr>
          </a:lstStyle>
          <a:p>
            <a:pPr algn="r"/>
            <a:r>
              <a:rPr lang="en-NZ" dirty="0"/>
              <a:t>Department of Internal Affairs</a:t>
            </a:r>
          </a:p>
        </p:txBody>
      </p:sp>
    </p:spTree>
    <p:extLst>
      <p:ext uri="{BB962C8B-B14F-4D97-AF65-F5344CB8AC3E}">
        <p14:creationId xmlns:p14="http://schemas.microsoft.com/office/powerpoint/2010/main" val="145679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F546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A42F1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NZ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646029" y="3326648"/>
            <a:ext cx="144016" cy="5820139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7701179" y="6309321"/>
            <a:ext cx="40324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/>
              <a:t>Department of Internal Affairs</a:t>
            </a:r>
          </a:p>
        </p:txBody>
      </p:sp>
    </p:spTree>
    <p:extLst>
      <p:ext uri="{BB962C8B-B14F-4D97-AF65-F5344CB8AC3E}">
        <p14:creationId xmlns:p14="http://schemas.microsoft.com/office/powerpoint/2010/main" val="349200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7467600" y="631213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0515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61" r:id="rId3"/>
    <p:sldLayoutId id="2147483653" r:id="rId4"/>
    <p:sldLayoutId id="2147483654" r:id="rId5"/>
    <p:sldLayoutId id="2147483660" r:id="rId6"/>
    <p:sldLayoutId id="2147483662" r:id="rId7"/>
    <p:sldLayoutId id="2147483656" r:id="rId8"/>
    <p:sldLayoutId id="2147483649" r:id="rId9"/>
    <p:sldLayoutId id="2147483657" r:id="rId10"/>
    <p:sldLayoutId id="2147483651" r:id="rId11"/>
    <p:sldLayoutId id="2147483658" r:id="rId12"/>
    <p:sldLayoutId id="2147483659" r:id="rId13"/>
    <p:sldLayoutId id="2147483655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1F546B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spcBef>
          <a:spcPts val="0"/>
        </a:spcBef>
        <a:buClr>
          <a:srgbClr val="1F546B"/>
        </a:buClr>
        <a:buFont typeface="Arial" pitchFamily="34" charset="0"/>
        <a:buChar char="•"/>
        <a:defRPr sz="3200" kern="1200">
          <a:solidFill>
            <a:srgbClr val="1F546B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spcBef>
          <a:spcPts val="600"/>
        </a:spcBef>
        <a:buFont typeface="Arial" pitchFamily="34" charset="0"/>
        <a:buChar char="–"/>
        <a:defRPr sz="2800" kern="1200">
          <a:solidFill>
            <a:srgbClr val="A42F13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spcBef>
          <a:spcPts val="600"/>
        </a:spcBef>
        <a:buFont typeface="Arial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440000" indent="-360000" algn="l" defTabSz="914400" rtl="0" eaLnBrk="1" latinLnBrk="0" hangingPunct="1">
        <a:spcBef>
          <a:spcPts val="6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spcBef>
          <a:spcPts val="6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Grey fern image" title="Grey fern image "/>
          <p:cNvGrpSpPr/>
          <p:nvPr/>
        </p:nvGrpSpPr>
        <p:grpSpPr>
          <a:xfrm>
            <a:off x="0" y="-1"/>
            <a:ext cx="12192000" cy="6900002"/>
            <a:chOff x="-468558" y="-1"/>
            <a:chExt cx="9612562" cy="6900002"/>
          </a:xfrm>
        </p:grpSpPr>
        <p:pic>
          <p:nvPicPr>
            <p:cNvPr id="1026" name="Picture 2" descr="\\wgtnfile1\CommsFiles\PowerPoint\Corporate PowerPoint revised May 2014\SOI cover image 2012.JPG"/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rot="16200000">
              <a:off x="887722" y="-1356281"/>
              <a:ext cx="6900002" cy="9612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987824" y="0"/>
              <a:ext cx="6156176" cy="369332"/>
            </a:xfrm>
            <a:prstGeom prst="rect">
              <a:avLst/>
            </a:prstGeom>
            <a:solidFill>
              <a:schemeClr val="tx1">
                <a:alpha val="7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NZ" dirty="0"/>
            </a:p>
          </p:txBody>
        </p:sp>
        <p:pic>
          <p:nvPicPr>
            <p:cNvPr id="14" name="Picture 13" descr="Internal Affairs logo" title="Internal Affairs logo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96435" y="5323833"/>
              <a:ext cx="2738953" cy="481431"/>
            </a:xfrm>
            <a:prstGeom prst="rect">
              <a:avLst/>
            </a:prstGeom>
          </p:spPr>
        </p:pic>
        <p:pic>
          <p:nvPicPr>
            <p:cNvPr id="15" name="Picture 14" descr="New Zealand Government logo" title="New Zealand Government logo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77518" y="6209711"/>
              <a:ext cx="2376786" cy="242781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11824" y="980728"/>
            <a:ext cx="615617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800" b="1" dirty="0">
                <a:solidFill>
                  <a:srgbClr val="7BC7CE"/>
                </a:solidFill>
              </a:rPr>
              <a:t>Are there too many charities in New Zealand?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11824" y="2744924"/>
            <a:ext cx="6156176" cy="1332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2400" dirty="0">
                <a:solidFill>
                  <a:schemeClr val="bg1"/>
                </a:solidFill>
              </a:rPr>
              <a:t>Perspectives on Charity Law, Accounting and Regulation in New Zealand – April 2018</a:t>
            </a:r>
          </a:p>
        </p:txBody>
      </p:sp>
    </p:spTree>
    <p:extLst>
      <p:ext uri="{BB962C8B-B14F-4D97-AF65-F5344CB8AC3E}">
        <p14:creationId xmlns:p14="http://schemas.microsoft.com/office/powerpoint/2010/main" val="391317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NZ" sz="3200" b="1" dirty="0"/>
              <a:t>Are there too many charities in New Zealand?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5194920" cy="4525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SzPct val="125000"/>
            </a:pPr>
            <a:r>
              <a:rPr lang="en-NZ" sz="2000" dirty="0">
                <a:solidFill>
                  <a:schemeClr val="tx1"/>
                </a:solidFill>
              </a:rPr>
              <a:t>Per Section 3 of the Charities Act 2005:</a:t>
            </a:r>
          </a:p>
          <a:p>
            <a:pPr lvl="1">
              <a:spcAft>
                <a:spcPts val="600"/>
              </a:spcAft>
              <a:buClr>
                <a:srgbClr val="1F546B"/>
              </a:buClr>
              <a:buSzPct val="125000"/>
            </a:pPr>
            <a:r>
              <a:rPr lang="en-NZ" sz="1600" b="1" dirty="0">
                <a:solidFill>
                  <a:srgbClr val="A42F13"/>
                </a:solidFill>
              </a:rPr>
              <a:t>“to promote public trust and confidence in the charitable sector”</a:t>
            </a:r>
          </a:p>
          <a:p>
            <a:pPr lvl="1">
              <a:spcAft>
                <a:spcPts val="600"/>
              </a:spcAft>
              <a:buClr>
                <a:srgbClr val="1F546B"/>
              </a:buClr>
              <a:buSzPct val="125000"/>
            </a:pPr>
            <a:r>
              <a:rPr lang="en-NZ" sz="1600" b="1" dirty="0">
                <a:solidFill>
                  <a:srgbClr val="A42F13"/>
                </a:solidFill>
              </a:rPr>
              <a:t>“to encourage and promote the effective use of charitable resources”</a:t>
            </a:r>
            <a:r>
              <a:rPr lang="en-NZ" sz="1600" dirty="0">
                <a:solidFill>
                  <a:schemeClr val="tx1"/>
                </a:solidFill>
              </a:rPr>
              <a:t> </a:t>
            </a:r>
          </a:p>
          <a:p>
            <a:pPr lvl="1">
              <a:spcAft>
                <a:spcPts val="600"/>
              </a:spcAft>
              <a:buClr>
                <a:srgbClr val="1F546B"/>
              </a:buClr>
              <a:buSzPct val="125000"/>
            </a:pPr>
            <a:endParaRPr lang="en-NZ" sz="16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SzPct val="125000"/>
            </a:pPr>
            <a:r>
              <a:rPr lang="en-NZ" sz="2000" dirty="0">
                <a:solidFill>
                  <a:schemeClr val="tx1"/>
                </a:solidFill>
              </a:rPr>
              <a:t>Does the number of Registered Charities in New Zealand:</a:t>
            </a:r>
          </a:p>
          <a:p>
            <a:pPr lvl="1">
              <a:spcAft>
                <a:spcPts val="600"/>
              </a:spcAft>
              <a:buSzPct val="125000"/>
            </a:pPr>
            <a:r>
              <a:rPr lang="en-NZ" sz="1600" dirty="0">
                <a:solidFill>
                  <a:schemeClr val="tx1"/>
                </a:solidFill>
              </a:rPr>
              <a:t>Have a negative impact on public trust and confidence in the charitable sector?</a:t>
            </a:r>
          </a:p>
          <a:p>
            <a:pPr lvl="1">
              <a:spcAft>
                <a:spcPts val="600"/>
              </a:spcAft>
              <a:buSzPct val="125000"/>
            </a:pPr>
            <a:r>
              <a:rPr lang="en-NZ" sz="1600" dirty="0">
                <a:solidFill>
                  <a:schemeClr val="tx1"/>
                </a:solidFill>
              </a:rPr>
              <a:t>Represent the </a:t>
            </a:r>
            <a:r>
              <a:rPr lang="en-NZ" sz="1600" i="1" dirty="0">
                <a:solidFill>
                  <a:schemeClr val="tx1"/>
                </a:solidFill>
              </a:rPr>
              <a:t>most</a:t>
            </a:r>
            <a:r>
              <a:rPr lang="en-NZ" sz="1600" dirty="0">
                <a:solidFill>
                  <a:schemeClr val="tx1"/>
                </a:solidFill>
              </a:rPr>
              <a:t> effective use of charitable resources?</a:t>
            </a:r>
          </a:p>
        </p:txBody>
      </p:sp>
    </p:spTree>
    <p:extLst>
      <p:ext uri="{BB962C8B-B14F-4D97-AF65-F5344CB8AC3E}">
        <p14:creationId xmlns:p14="http://schemas.microsoft.com/office/powerpoint/2010/main" val="319885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sz="3200" b="1" dirty="0"/>
              <a:t>Registered Charities by Tier</a:t>
            </a:r>
            <a:endParaRPr lang="en-NZ" sz="3200" b="1" dirty="0">
              <a:solidFill>
                <a:srgbClr val="70518E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060823"/>
              </p:ext>
            </p:extLst>
          </p:nvPr>
        </p:nvGraphicFramePr>
        <p:xfrm>
          <a:off x="1981200" y="1268761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5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sz="3200" b="1" dirty="0"/>
              <a:t>Tier 4 Charities by Activity in Auckland</a:t>
            </a:r>
            <a:endParaRPr lang="en-NZ" sz="3200" b="1" dirty="0">
              <a:solidFill>
                <a:srgbClr val="70518E"/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A2BF80BE-3B6E-40EC-9C88-FCF9B9586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557635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660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b="1" dirty="0"/>
              <a:t>Uptake of standards 2017 - 2018</a:t>
            </a:r>
            <a:endParaRPr lang="en-NZ" b="1" dirty="0">
              <a:solidFill>
                <a:srgbClr val="70518E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470" y="1600202"/>
            <a:ext cx="325306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686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h Corporate PowerPoint revised May 2014 compressed (1)" id="{66F72372-4481-4303-B68F-6BA4C1CF6E13}" vid="{290C0C33-CF4D-4515-AB95-07C0EB3F9D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jh Corporate PowerPoint revised May 2014 compressed (1)</Template>
  <TotalTime>854</TotalTime>
  <Words>126</Words>
  <Application>Microsoft Office PowerPoint</Application>
  <PresentationFormat>Widescreen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Are there too many charities in New Zealand?</vt:lpstr>
      <vt:lpstr>Registered Charities by Tier</vt:lpstr>
      <vt:lpstr>Tier 4 Charities by Activity in Auckland</vt:lpstr>
      <vt:lpstr>Uptake of standards 2017 - 2018</vt:lpstr>
    </vt:vector>
  </TitlesOfParts>
  <Company>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</dc:creator>
  <cp:lastModifiedBy>Sara OHara</cp:lastModifiedBy>
  <cp:revision>123</cp:revision>
  <cp:lastPrinted>2018-04-22T23:15:12Z</cp:lastPrinted>
  <dcterms:created xsi:type="dcterms:W3CDTF">2014-08-06T02:18:05Z</dcterms:created>
  <dcterms:modified xsi:type="dcterms:W3CDTF">2018-04-24T04:36:16Z</dcterms:modified>
</cp:coreProperties>
</file>